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 id="2147483668" r:id="rId3"/>
    <p:sldMasterId id="2147483670" r:id="rId4"/>
  </p:sldMasterIdLst>
  <p:notesMasterIdLst>
    <p:notesMasterId r:id="rId6"/>
  </p:notesMasterIdLst>
  <p:handoutMasterIdLst>
    <p:handoutMasterId r:id="rId7"/>
  </p:handoutMasterIdLst>
  <p:sldIdLst>
    <p:sldId id="26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92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18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6357" autoAdjust="0"/>
  </p:normalViewPr>
  <p:slideViewPr>
    <p:cSldViewPr snapToGrid="0" showGuides="1">
      <p:cViewPr varScale="1">
        <p:scale>
          <a:sx n="128" d="100"/>
          <a:sy n="128" d="100"/>
        </p:scale>
        <p:origin x="1744" y="176"/>
      </p:cViewPr>
      <p:guideLst>
        <p:guide orient="horz" pos="2137"/>
        <p:guide pos="2925"/>
      </p:guideLst>
    </p:cSldViewPr>
  </p:slideViewPr>
  <p:notesTextViewPr>
    <p:cViewPr>
      <p:scale>
        <a:sx n="1" d="1"/>
        <a:sy n="1" d="1"/>
      </p:scale>
      <p:origin x="0" y="0"/>
    </p:cViewPr>
  </p:notesTextViewPr>
  <p:sorterViewPr>
    <p:cViewPr>
      <p:scale>
        <a:sx n="1" d="1"/>
        <a:sy n="1" d="1"/>
      </p:scale>
      <p:origin x="0" y="0"/>
    </p:cViewPr>
  </p:sorter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80FF2B-A97D-924E-3B8D-EE20EE99DD1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25A9EEC-07D5-3F35-BE41-626B43704DF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4CF9DA-31DA-480A-992A-05B9717B9590}" type="datetimeFigureOut">
              <a:rPr lang="en-GB" smtClean="0"/>
              <a:t>14/07/2022</a:t>
            </a:fld>
            <a:endParaRPr lang="en-GB"/>
          </a:p>
        </p:txBody>
      </p:sp>
      <p:sp>
        <p:nvSpPr>
          <p:cNvPr id="4" name="Footer Placeholder 3">
            <a:extLst>
              <a:ext uri="{FF2B5EF4-FFF2-40B4-BE49-F238E27FC236}">
                <a16:creationId xmlns:a16="http://schemas.microsoft.com/office/drawing/2014/main" id="{0BC38DA6-4DD6-6E71-30B2-A56058CAF6D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D3B468A3-9C92-C943-910A-CFCABF061A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199DAB-D36D-41BD-867C-451EA40AC6C5}" type="slidenum">
              <a:rPr lang="en-GB" smtClean="0"/>
              <a:t>‹#›</a:t>
            </a:fld>
            <a:endParaRPr lang="en-GB"/>
          </a:p>
        </p:txBody>
      </p:sp>
    </p:spTree>
    <p:extLst>
      <p:ext uri="{BB962C8B-B14F-4D97-AF65-F5344CB8AC3E}">
        <p14:creationId xmlns:p14="http://schemas.microsoft.com/office/powerpoint/2010/main" val="3296443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ED85E8-A493-4627-938E-B53747B5AF58}" type="datetimeFigureOut">
              <a:rPr lang="en-GB" smtClean="0"/>
              <a:t>14/07/2022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2CE5D9-289F-4A0F-A0EF-55ADA546D63C}" type="slidenum">
              <a:rPr lang="en-GB" smtClean="0"/>
              <a:t>‹#›</a:t>
            </a:fld>
            <a:endParaRPr lang="en-GB"/>
          </a:p>
        </p:txBody>
      </p:sp>
    </p:spTree>
    <p:extLst>
      <p:ext uri="{BB962C8B-B14F-4D97-AF65-F5344CB8AC3E}">
        <p14:creationId xmlns:p14="http://schemas.microsoft.com/office/powerpoint/2010/main" val="172540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pPr>
            <a:r>
              <a:rPr lang="en-CA" sz="1800" dirty="0">
                <a:effectLst/>
                <a:latin typeface="Calibri" panose="020F0502020204030204" pitchFamily="34" charset="0"/>
                <a:ea typeface="Calibri" panose="020F0502020204030204" pitchFamily="34" charset="0"/>
                <a:cs typeface="Arial" panose="020B0604020202020204" pitchFamily="34" charset="0"/>
              </a:rPr>
              <a:t>Use reframing to put empathy into action!   </a:t>
            </a:r>
          </a:p>
          <a:p>
            <a:pPr>
              <a:spcBef>
                <a:spcPts val="600"/>
              </a:spcBef>
            </a:pP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a:spcBef>
                <a:spcPts val="600"/>
              </a:spcBef>
            </a:pPr>
            <a:r>
              <a:rPr lang="en-CA" sz="1800" dirty="0">
                <a:effectLst/>
                <a:latin typeface="Calibri" panose="020F0502020204030204" pitchFamily="34" charset="0"/>
                <a:ea typeface="Calibri" panose="020F0502020204030204" pitchFamily="34" charset="0"/>
                <a:cs typeface="Arial" panose="020B0604020202020204" pitchFamily="34" charset="0"/>
              </a:rPr>
              <a:t>Reframing is an active effort to look at a problem or situation in a different way.   The purpose of reframing is to look at the situation with new eyes and in a more positive light.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pPr>
              <a:spcBef>
                <a:spcPts val="600"/>
              </a:spcBef>
            </a:pP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a:spcBef>
                <a:spcPts val="600"/>
              </a:spcBef>
            </a:pPr>
            <a:r>
              <a:rPr lang="en-CA" sz="1800" dirty="0">
                <a:effectLst/>
                <a:latin typeface="Calibri" panose="020F0502020204030204" pitchFamily="34" charset="0"/>
                <a:ea typeface="Calibri" panose="020F0502020204030204" pitchFamily="34" charset="0"/>
                <a:cs typeface="Arial" panose="020B0604020202020204" pitchFamily="34" charset="0"/>
              </a:rPr>
              <a:t>We can use reframing to see challenges as opportunities with fresh possibilities—it’s like switching from a “glass half-empty” to “glass half-full” perspective.</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pPr>
              <a:spcBef>
                <a:spcPts val="600"/>
              </a:spcBef>
            </a:pP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a:spcBef>
                <a:spcPts val="600"/>
              </a:spcBef>
            </a:pPr>
            <a:r>
              <a:rPr lang="en-CA" sz="1800" dirty="0">
                <a:effectLst/>
                <a:latin typeface="Calibri" panose="020F0502020204030204" pitchFamily="34" charset="0"/>
                <a:ea typeface="Calibri" panose="020F0502020204030204" pitchFamily="34" charset="0"/>
                <a:cs typeface="Arial" panose="020B0604020202020204" pitchFamily="34" charset="0"/>
              </a:rPr>
              <a:t>When you reframe a caregiver’s situation, you show an understanding of their perspective through a more optimistic approach.  Reframing can also help you understand other people’s feelings and behaviour by allowing you to ask, “What else does this mean?” or “How could this behaviour be positive or useful?”</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pPr>
              <a:spcBef>
                <a:spcPts val="600"/>
              </a:spcBef>
            </a:pPr>
            <a:r>
              <a:rPr lang="en-CA" sz="1800" dirty="0">
                <a:effectLst/>
                <a:highlight>
                  <a:srgbClr val="00FFFF"/>
                </a:highlight>
                <a:latin typeface="Calibri" panose="020F0502020204030204" pitchFamily="34" charset="0"/>
                <a:ea typeface="Calibri" panose="020F0502020204030204" pitchFamily="34" charset="0"/>
                <a:cs typeface="Arial" panose="020B0604020202020204" pitchFamily="34" charset="0"/>
              </a:rPr>
              <a:t>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pPr>
              <a:spcBef>
                <a:spcPts val="600"/>
              </a:spcBef>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 for examples of reframing (either professional or personal) </a:t>
            </a:r>
          </a:p>
          <a:p>
            <a:pPr>
              <a:spcBef>
                <a:spcPts val="600"/>
              </a:spcBef>
            </a:pPr>
            <a:endPar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pPr>
            <a:endPar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600"/>
              </a:spcBef>
            </a:pP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pPr>
              <a:spcBef>
                <a:spcPts val="600"/>
              </a:spcBef>
            </a:pPr>
            <a:r>
              <a:rPr lang="en-CA" sz="1800" b="1" dirty="0">
                <a:effectLst/>
                <a:latin typeface="Times New Roman" panose="02020603050405020304" pitchFamily="18" charset="0"/>
                <a:ea typeface="Calibri" panose="020F0502020204030204" pitchFamily="34" charset="0"/>
                <a:cs typeface="Arial" panose="020B0604020202020204" pitchFamily="34" charset="0"/>
              </a:rPr>
              <a:t>Thinking About Reframing</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pPr>
              <a:spcBef>
                <a:spcPts val="600"/>
              </a:spcBef>
            </a:pPr>
            <a:r>
              <a:rPr lang="en-CA" sz="1800" dirty="0">
                <a:effectLst/>
                <a:latin typeface="Calibri" panose="020F0502020204030204" pitchFamily="34" charset="0"/>
                <a:ea typeface="Calibri" panose="020F0502020204030204" pitchFamily="34" charset="0"/>
                <a:cs typeface="Arial" panose="020B0604020202020204" pitchFamily="34" charset="0"/>
              </a:rPr>
              <a:t>To help you think about how to approach reframing, let’s look at three common ways to reframe.</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pPr>
              <a:spcBef>
                <a:spcPts val="600"/>
              </a:spcBef>
            </a:pPr>
            <a:r>
              <a:rPr lang="en-CA" sz="1800" dirty="0">
                <a:effectLst/>
                <a:latin typeface="Calibri" panose="020F0502020204030204" pitchFamily="34" charset="0"/>
                <a:ea typeface="Calibri" panose="020F0502020204030204" pitchFamily="34" charset="0"/>
                <a:cs typeface="Arial" panose="020B0604020202020204" pitchFamily="34" charset="0"/>
              </a:rPr>
              <a:t>1. Shift from being </a:t>
            </a:r>
            <a:r>
              <a:rPr lang="en-US" sz="1800" u="sng"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passive to active</a:t>
            </a:r>
            <a:r>
              <a:rPr lang="en-CA" sz="1800" dirty="0">
                <a:effectLst/>
                <a:latin typeface="Calibri" panose="020F0502020204030204" pitchFamily="34" charset="0"/>
                <a:ea typeface="Calibri" panose="020F0502020204030204" pitchFamily="34" charset="0"/>
                <a:cs typeface="Arial" panose="020B0604020202020204" pitchFamily="34" charset="0"/>
              </a:rPr>
              <a:t>. </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pPr marL="685800" indent="-228600">
              <a:lnSpc>
                <a:spcPct val="115000"/>
              </a:lnSpc>
              <a:spcBef>
                <a:spcPts val="600"/>
              </a:spcBef>
              <a:spcAft>
                <a:spcPts val="0"/>
              </a:spcAft>
            </a:pPr>
            <a:r>
              <a:rPr lang="en-CA" sz="1800" dirty="0">
                <a:effectLst/>
                <a:latin typeface="Calibri" panose="020F0502020204030204" pitchFamily="34" charset="0"/>
                <a:ea typeface="Times New Roman" panose="02020603050405020304" pitchFamily="18" charset="0"/>
                <a:cs typeface="Times New Roman" panose="02020603050405020304" pitchFamily="18" charset="0"/>
              </a:rPr>
              <a:t>How can you move from passively accepting things as they are to actively taking steps to find solutions?</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pPr>
              <a:spcBef>
                <a:spcPts val="600"/>
              </a:spcBef>
            </a:pPr>
            <a:r>
              <a:rPr lang="en-CA" sz="1800" dirty="0">
                <a:effectLst/>
                <a:latin typeface="Calibri" panose="020F0502020204030204" pitchFamily="34" charset="0"/>
                <a:ea typeface="Calibri" panose="020F0502020204030204" pitchFamily="34" charset="0"/>
                <a:cs typeface="Arial" panose="020B0604020202020204" pitchFamily="34" charset="0"/>
              </a:rPr>
              <a:t>2. Shift from </a:t>
            </a:r>
            <a:r>
              <a:rPr lang="en-US" sz="1800" u="sng"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liabilities to assets</a:t>
            </a:r>
            <a:r>
              <a:rPr lang="en-CA" sz="1800" dirty="0">
                <a:effectLst/>
                <a:latin typeface="Calibri" panose="020F0502020204030204" pitchFamily="34" charset="0"/>
                <a:ea typeface="Calibri" panose="020F0502020204030204" pitchFamily="34" charset="0"/>
                <a:cs typeface="Arial" panose="020B0604020202020204" pitchFamily="34" charset="0"/>
              </a:rPr>
              <a:t>.</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pPr marL="685800" indent="-228600">
              <a:lnSpc>
                <a:spcPct val="115000"/>
              </a:lnSpc>
              <a:spcBef>
                <a:spcPts val="600"/>
              </a:spcBef>
              <a:spcAft>
                <a:spcPts val="0"/>
              </a:spcAft>
            </a:pPr>
            <a:r>
              <a:rPr lang="en-CA" sz="1800" dirty="0">
                <a:effectLst/>
                <a:latin typeface="Calibri" panose="020F0502020204030204" pitchFamily="34" charset="0"/>
                <a:ea typeface="Times New Roman" panose="02020603050405020304" pitchFamily="18" charset="0"/>
                <a:cs typeface="Times New Roman" panose="02020603050405020304" pitchFamily="18" charset="0"/>
              </a:rPr>
              <a:t>This is the “every cloud has a silver lining” approach—when facing a problem, can you look beyond it to see what new opportunities the situation may give you?</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pPr>
              <a:spcBef>
                <a:spcPts val="600"/>
              </a:spcBef>
            </a:pPr>
            <a:r>
              <a:rPr lang="en-CA" sz="1800" dirty="0">
                <a:effectLst/>
                <a:latin typeface="Calibri" panose="020F0502020204030204" pitchFamily="34" charset="0"/>
                <a:ea typeface="Calibri" panose="020F0502020204030204" pitchFamily="34" charset="0"/>
                <a:cs typeface="Arial" panose="020B0604020202020204" pitchFamily="34" charset="0"/>
              </a:rPr>
              <a:t>3. Shift from </a:t>
            </a:r>
            <a:r>
              <a:rPr lang="en-US" sz="1800" u="sng"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negative thinking to positive thinking</a:t>
            </a:r>
            <a:r>
              <a:rPr lang="en-CA" sz="1800" dirty="0">
                <a:effectLst/>
                <a:latin typeface="Calibri" panose="020F0502020204030204" pitchFamily="34" charset="0"/>
                <a:ea typeface="Calibri" panose="020F0502020204030204" pitchFamily="34" charset="0"/>
                <a:cs typeface="Arial" panose="020B0604020202020204" pitchFamily="34" charset="0"/>
              </a:rPr>
              <a:t>.</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pPr marL="685800" indent="-228600">
              <a:lnSpc>
                <a:spcPct val="115000"/>
              </a:lnSpc>
              <a:spcBef>
                <a:spcPts val="600"/>
              </a:spcBef>
              <a:spcAft>
                <a:spcPts val="0"/>
              </a:spcAft>
            </a:pPr>
            <a:r>
              <a:rPr lang="en-CA" sz="1800" dirty="0">
                <a:effectLst/>
                <a:latin typeface="Calibri" panose="020F0502020204030204" pitchFamily="34" charset="0"/>
                <a:ea typeface="Times New Roman" panose="02020603050405020304" pitchFamily="18" charset="0"/>
                <a:cs typeface="Times New Roman" panose="02020603050405020304" pitchFamily="18" charset="0"/>
              </a:rPr>
              <a:t>Rather than assuming the worst or focusing on the drawbacks, can you focus on the positive outcome you want or consider other benefits that may result?</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D22CE5D9-289F-4A0F-A0EF-55ADA546D63C}" type="slidenum">
              <a:rPr lang="en-GB" smtClean="0"/>
              <a:t>1</a:t>
            </a:fld>
            <a:endParaRPr lang="en-GB"/>
          </a:p>
        </p:txBody>
      </p:sp>
    </p:spTree>
    <p:extLst>
      <p:ext uri="{BB962C8B-B14F-4D97-AF65-F5344CB8AC3E}">
        <p14:creationId xmlns:p14="http://schemas.microsoft.com/office/powerpoint/2010/main" val="2727789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58490115-9980-4FC7-A67D-14746AB202B3}"/>
              </a:ext>
            </a:extLst>
          </p:cNvPr>
          <p:cNvSpPr>
            <a:spLocks noGrp="1"/>
          </p:cNvSpPr>
          <p:nvPr>
            <p:ph type="title"/>
          </p:nvPr>
        </p:nvSpPr>
        <p:spPr>
          <a:xfrm>
            <a:off x="600074" y="1023358"/>
            <a:ext cx="8000999" cy="853068"/>
          </a:xfrm>
          <a:prstGeom prst="rect">
            <a:avLst/>
          </a:prstGeom>
        </p:spPr>
        <p:txBody>
          <a:bodyPr vert="horz" lIns="91440" tIns="45720" rIns="91440" bIns="45720" rtlCol="0" anchor="ctr">
            <a:normAutofit/>
          </a:bodyPr>
          <a:lstStyle/>
          <a:p>
            <a:r>
              <a:rPr lang="en-US" dirty="0"/>
              <a:t>Click to edit Master title style</a:t>
            </a:r>
          </a:p>
        </p:txBody>
      </p:sp>
      <p:sp>
        <p:nvSpPr>
          <p:cNvPr id="8" name="Text Placeholder 2">
            <a:extLst>
              <a:ext uri="{FF2B5EF4-FFF2-40B4-BE49-F238E27FC236}">
                <a16:creationId xmlns:a16="http://schemas.microsoft.com/office/drawing/2014/main" id="{6AB05ECB-DE46-4AAF-9832-552FEB28EA07}"/>
              </a:ext>
            </a:extLst>
          </p:cNvPr>
          <p:cNvSpPr>
            <a:spLocks noGrp="1"/>
          </p:cNvSpPr>
          <p:nvPr>
            <p:ph idx="1" hasCustomPrompt="1"/>
          </p:nvPr>
        </p:nvSpPr>
        <p:spPr>
          <a:xfrm>
            <a:off x="600075" y="1913184"/>
            <a:ext cx="8001000" cy="3956907"/>
          </a:xfrm>
          <a:prstGeom prst="rect">
            <a:avLst/>
          </a:prstGeom>
        </p:spPr>
        <p:txBody>
          <a:bodyPr vert="horz" lIns="91440" tIns="45720" rIns="91440" bIns="45720" rtlCol="0">
            <a:normAutofit/>
          </a:bodyPr>
          <a:lstStyle>
            <a:lvl1pPr>
              <a:defRPr sz="2400"/>
            </a:lvl1pPr>
            <a:lvl2pPr>
              <a:defRPr sz="2000"/>
            </a:lvl2pPr>
            <a:lvl4pP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83768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2855-0592-4EF5-B8B4-5ECBED33F485}"/>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052D6B9-21A5-43B7-B85B-07B585AAC448}"/>
              </a:ext>
            </a:extLst>
          </p:cNvPr>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8A3C57-8D49-4BCD-992C-08DDBC686909}"/>
              </a:ext>
            </a:extLst>
          </p:cNvPr>
          <p:cNvSpPr>
            <a:spLocks noGrp="1"/>
          </p:cNvSpPr>
          <p:nvPr>
            <p:ph type="dt" sz="half" idx="10"/>
          </p:nvPr>
        </p:nvSpPr>
        <p:spPr>
          <a:xfrm>
            <a:off x="628650" y="6356350"/>
            <a:ext cx="2057400" cy="365125"/>
          </a:xfrm>
          <a:prstGeom prst="rect">
            <a:avLst/>
          </a:prstGeom>
        </p:spPr>
        <p:txBody>
          <a:bodyPr/>
          <a:lstStyle/>
          <a:p>
            <a:fld id="{24EC5419-D5B9-4183-B9AD-9617A40E12D9}" type="datetimeFigureOut">
              <a:rPr lang="en-CA" smtClean="0"/>
              <a:t>2022-07-14</a:t>
            </a:fld>
            <a:endParaRPr lang="en-CA"/>
          </a:p>
        </p:txBody>
      </p:sp>
      <p:sp>
        <p:nvSpPr>
          <p:cNvPr id="5" name="Footer Placeholder 4">
            <a:extLst>
              <a:ext uri="{FF2B5EF4-FFF2-40B4-BE49-F238E27FC236}">
                <a16:creationId xmlns:a16="http://schemas.microsoft.com/office/drawing/2014/main" id="{BCBE697C-97A7-4767-9604-8285CA657E7A}"/>
              </a:ext>
            </a:extLst>
          </p:cNvPr>
          <p:cNvSpPr>
            <a:spLocks noGrp="1"/>
          </p:cNvSpPr>
          <p:nvPr>
            <p:ph type="ftr" sz="quarter" idx="11"/>
          </p:nvPr>
        </p:nvSpPr>
        <p:spPr>
          <a:xfrm>
            <a:off x="3028950" y="6356350"/>
            <a:ext cx="3086100" cy="3651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C9BC5DC9-31DA-4384-B74A-E07F1E38AC9A}"/>
              </a:ext>
            </a:extLst>
          </p:cNvPr>
          <p:cNvSpPr>
            <a:spLocks noGrp="1"/>
          </p:cNvSpPr>
          <p:nvPr>
            <p:ph type="sldNum" sz="quarter" idx="12"/>
          </p:nvPr>
        </p:nvSpPr>
        <p:spPr>
          <a:xfrm>
            <a:off x="6457950" y="6356350"/>
            <a:ext cx="2057400" cy="365125"/>
          </a:xfrm>
          <a:prstGeom prst="rect">
            <a:avLst/>
          </a:prstGeom>
        </p:spPr>
        <p:txBody>
          <a:bodyPr/>
          <a:lstStyle/>
          <a:p>
            <a:fld id="{02A80B8A-3F10-4A3E-9C94-C99D9BCDBFCA}" type="slidenum">
              <a:rPr lang="en-CA" smtClean="0"/>
              <a:t>‹#›</a:t>
            </a:fld>
            <a:endParaRPr lang="en-CA"/>
          </a:p>
        </p:txBody>
      </p:sp>
    </p:spTree>
    <p:extLst>
      <p:ext uri="{BB962C8B-B14F-4D97-AF65-F5344CB8AC3E}">
        <p14:creationId xmlns:p14="http://schemas.microsoft.com/office/powerpoint/2010/main" val="2508540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D948B-6FA4-4E86-8EFE-E5776017809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3E08717-81BB-471F-B3EF-381877F0585F}"/>
              </a:ext>
            </a:extLst>
          </p:cNvPr>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F1881730-7E8B-44BC-BD7D-12A06D6E11F6}"/>
              </a:ext>
            </a:extLst>
          </p:cNvPr>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FB9633D-83A1-4949-A92D-1941F5E86920}"/>
              </a:ext>
            </a:extLst>
          </p:cNvPr>
          <p:cNvSpPr>
            <a:spLocks noGrp="1"/>
          </p:cNvSpPr>
          <p:nvPr>
            <p:ph type="dt" sz="half" idx="10"/>
          </p:nvPr>
        </p:nvSpPr>
        <p:spPr>
          <a:xfrm>
            <a:off x="628650" y="6356350"/>
            <a:ext cx="2057400" cy="365125"/>
          </a:xfrm>
          <a:prstGeom prst="rect">
            <a:avLst/>
          </a:prstGeom>
        </p:spPr>
        <p:txBody>
          <a:bodyPr/>
          <a:lstStyle/>
          <a:p>
            <a:fld id="{24EC5419-D5B9-4183-B9AD-9617A40E12D9}" type="datetimeFigureOut">
              <a:rPr lang="en-CA" smtClean="0"/>
              <a:t>2022-07-14</a:t>
            </a:fld>
            <a:endParaRPr lang="en-CA"/>
          </a:p>
        </p:txBody>
      </p:sp>
      <p:sp>
        <p:nvSpPr>
          <p:cNvPr id="6" name="Footer Placeholder 5">
            <a:extLst>
              <a:ext uri="{FF2B5EF4-FFF2-40B4-BE49-F238E27FC236}">
                <a16:creationId xmlns:a16="http://schemas.microsoft.com/office/drawing/2014/main" id="{A222A9EF-DEB4-4BF0-9A76-56268F3878BC}"/>
              </a:ext>
            </a:extLst>
          </p:cNvPr>
          <p:cNvSpPr>
            <a:spLocks noGrp="1"/>
          </p:cNvSpPr>
          <p:nvPr>
            <p:ph type="ftr" sz="quarter" idx="11"/>
          </p:nvPr>
        </p:nvSpPr>
        <p:spPr>
          <a:xfrm>
            <a:off x="3028950" y="6356350"/>
            <a:ext cx="3086100" cy="3651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ABDBDF5E-D34C-41AA-A76A-59D90CFCED56}"/>
              </a:ext>
            </a:extLst>
          </p:cNvPr>
          <p:cNvSpPr>
            <a:spLocks noGrp="1"/>
          </p:cNvSpPr>
          <p:nvPr>
            <p:ph type="sldNum" sz="quarter" idx="12"/>
          </p:nvPr>
        </p:nvSpPr>
        <p:spPr>
          <a:xfrm>
            <a:off x="6457950" y="6356350"/>
            <a:ext cx="2057400" cy="365125"/>
          </a:xfrm>
          <a:prstGeom prst="rect">
            <a:avLst/>
          </a:prstGeom>
        </p:spPr>
        <p:txBody>
          <a:bodyPr/>
          <a:lstStyle/>
          <a:p>
            <a:fld id="{02A80B8A-3F10-4A3E-9C94-C99D9BCDBFCA}" type="slidenum">
              <a:rPr lang="en-CA" smtClean="0"/>
              <a:t>‹#›</a:t>
            </a:fld>
            <a:endParaRPr lang="en-CA"/>
          </a:p>
        </p:txBody>
      </p:sp>
    </p:spTree>
    <p:extLst>
      <p:ext uri="{BB962C8B-B14F-4D97-AF65-F5344CB8AC3E}">
        <p14:creationId xmlns:p14="http://schemas.microsoft.com/office/powerpoint/2010/main" val="752079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DC7E6-3734-4890-A86B-78F96B7CB379}"/>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1348387-5606-4818-AB06-6714C5EE4280}"/>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BCFB20-E3E8-48CB-A116-F57D5D8815EA}"/>
              </a:ext>
            </a:extLst>
          </p:cNvPr>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0085BEE9-10C9-4DDE-9AAD-0C22EBB534C8}"/>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EBBA82-F1C1-4BCF-9960-7B6ED69EDBD4}"/>
              </a:ext>
            </a:extLst>
          </p:cNvPr>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D422430-DDCD-4965-A012-947EB6CAF56D}"/>
              </a:ext>
            </a:extLst>
          </p:cNvPr>
          <p:cNvSpPr>
            <a:spLocks noGrp="1"/>
          </p:cNvSpPr>
          <p:nvPr>
            <p:ph type="dt" sz="half" idx="10"/>
          </p:nvPr>
        </p:nvSpPr>
        <p:spPr>
          <a:xfrm>
            <a:off x="628650" y="6356350"/>
            <a:ext cx="2057400" cy="365125"/>
          </a:xfrm>
          <a:prstGeom prst="rect">
            <a:avLst/>
          </a:prstGeom>
        </p:spPr>
        <p:txBody>
          <a:bodyPr/>
          <a:lstStyle/>
          <a:p>
            <a:fld id="{24EC5419-D5B9-4183-B9AD-9617A40E12D9}" type="datetimeFigureOut">
              <a:rPr lang="en-CA" smtClean="0"/>
              <a:t>2022-07-14</a:t>
            </a:fld>
            <a:endParaRPr lang="en-CA"/>
          </a:p>
        </p:txBody>
      </p:sp>
      <p:sp>
        <p:nvSpPr>
          <p:cNvPr id="8" name="Footer Placeholder 7">
            <a:extLst>
              <a:ext uri="{FF2B5EF4-FFF2-40B4-BE49-F238E27FC236}">
                <a16:creationId xmlns:a16="http://schemas.microsoft.com/office/drawing/2014/main" id="{C2844469-9F2D-4C4F-AD2E-245C7F10B386}"/>
              </a:ext>
            </a:extLst>
          </p:cNvPr>
          <p:cNvSpPr>
            <a:spLocks noGrp="1"/>
          </p:cNvSpPr>
          <p:nvPr>
            <p:ph type="ftr" sz="quarter" idx="11"/>
          </p:nvPr>
        </p:nvSpPr>
        <p:spPr>
          <a:xfrm>
            <a:off x="3028950" y="6356350"/>
            <a:ext cx="3086100" cy="3651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9B9C38AB-A4C6-4E10-9305-951F30442545}"/>
              </a:ext>
            </a:extLst>
          </p:cNvPr>
          <p:cNvSpPr>
            <a:spLocks noGrp="1"/>
          </p:cNvSpPr>
          <p:nvPr>
            <p:ph type="sldNum" sz="quarter" idx="12"/>
          </p:nvPr>
        </p:nvSpPr>
        <p:spPr>
          <a:xfrm>
            <a:off x="6457950" y="6356350"/>
            <a:ext cx="2057400" cy="365125"/>
          </a:xfrm>
          <a:prstGeom prst="rect">
            <a:avLst/>
          </a:prstGeom>
        </p:spPr>
        <p:txBody>
          <a:bodyPr/>
          <a:lstStyle/>
          <a:p>
            <a:fld id="{02A80B8A-3F10-4A3E-9C94-C99D9BCDBFCA}" type="slidenum">
              <a:rPr lang="en-CA" smtClean="0"/>
              <a:t>‹#›</a:t>
            </a:fld>
            <a:endParaRPr lang="en-CA"/>
          </a:p>
        </p:txBody>
      </p:sp>
    </p:spTree>
    <p:extLst>
      <p:ext uri="{BB962C8B-B14F-4D97-AF65-F5344CB8AC3E}">
        <p14:creationId xmlns:p14="http://schemas.microsoft.com/office/powerpoint/2010/main" val="3333690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7FD75-7D0A-4562-AD32-BB0491EB2A82}"/>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EE87EA8F-F968-4FB2-9D65-249866AB78CD}"/>
              </a:ext>
            </a:extLst>
          </p:cNvPr>
          <p:cNvSpPr>
            <a:spLocks noGrp="1"/>
          </p:cNvSpPr>
          <p:nvPr>
            <p:ph type="dt" sz="half" idx="10"/>
          </p:nvPr>
        </p:nvSpPr>
        <p:spPr>
          <a:xfrm>
            <a:off x="628650" y="6356350"/>
            <a:ext cx="2057400" cy="365125"/>
          </a:xfrm>
          <a:prstGeom prst="rect">
            <a:avLst/>
          </a:prstGeom>
        </p:spPr>
        <p:txBody>
          <a:bodyPr/>
          <a:lstStyle/>
          <a:p>
            <a:fld id="{24EC5419-D5B9-4183-B9AD-9617A40E12D9}" type="datetimeFigureOut">
              <a:rPr lang="en-CA" smtClean="0"/>
              <a:t>2022-07-14</a:t>
            </a:fld>
            <a:endParaRPr lang="en-CA"/>
          </a:p>
        </p:txBody>
      </p:sp>
      <p:sp>
        <p:nvSpPr>
          <p:cNvPr id="4" name="Footer Placeholder 3">
            <a:extLst>
              <a:ext uri="{FF2B5EF4-FFF2-40B4-BE49-F238E27FC236}">
                <a16:creationId xmlns:a16="http://schemas.microsoft.com/office/drawing/2014/main" id="{0701A511-F902-4CD8-92EB-987EA74AF79F}"/>
              </a:ext>
            </a:extLst>
          </p:cNvPr>
          <p:cNvSpPr>
            <a:spLocks noGrp="1"/>
          </p:cNvSpPr>
          <p:nvPr>
            <p:ph type="ftr" sz="quarter" idx="11"/>
          </p:nvPr>
        </p:nvSpPr>
        <p:spPr>
          <a:xfrm>
            <a:off x="3028950" y="6356350"/>
            <a:ext cx="3086100" cy="3651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587D2AF8-F135-45C9-941A-E8C198223179}"/>
              </a:ext>
            </a:extLst>
          </p:cNvPr>
          <p:cNvSpPr>
            <a:spLocks noGrp="1"/>
          </p:cNvSpPr>
          <p:nvPr>
            <p:ph type="sldNum" sz="quarter" idx="12"/>
          </p:nvPr>
        </p:nvSpPr>
        <p:spPr>
          <a:xfrm>
            <a:off x="6457950" y="6356350"/>
            <a:ext cx="2057400" cy="365125"/>
          </a:xfrm>
          <a:prstGeom prst="rect">
            <a:avLst/>
          </a:prstGeom>
        </p:spPr>
        <p:txBody>
          <a:bodyPr/>
          <a:lstStyle/>
          <a:p>
            <a:fld id="{02A80B8A-3F10-4A3E-9C94-C99D9BCDBFCA}" type="slidenum">
              <a:rPr lang="en-CA" smtClean="0"/>
              <a:t>‹#›</a:t>
            </a:fld>
            <a:endParaRPr lang="en-CA"/>
          </a:p>
        </p:txBody>
      </p:sp>
    </p:spTree>
    <p:extLst>
      <p:ext uri="{BB962C8B-B14F-4D97-AF65-F5344CB8AC3E}">
        <p14:creationId xmlns:p14="http://schemas.microsoft.com/office/powerpoint/2010/main" val="1063659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0067F6-ECC3-4623-9128-34A731E9D29B}"/>
              </a:ext>
            </a:extLst>
          </p:cNvPr>
          <p:cNvSpPr>
            <a:spLocks noGrp="1"/>
          </p:cNvSpPr>
          <p:nvPr>
            <p:ph type="dt" sz="half" idx="10"/>
          </p:nvPr>
        </p:nvSpPr>
        <p:spPr>
          <a:xfrm>
            <a:off x="628650" y="6356350"/>
            <a:ext cx="2057400" cy="365125"/>
          </a:xfrm>
          <a:prstGeom prst="rect">
            <a:avLst/>
          </a:prstGeom>
        </p:spPr>
        <p:txBody>
          <a:bodyPr/>
          <a:lstStyle/>
          <a:p>
            <a:fld id="{24EC5419-D5B9-4183-B9AD-9617A40E12D9}" type="datetimeFigureOut">
              <a:rPr lang="en-CA" smtClean="0"/>
              <a:t>2022-07-14</a:t>
            </a:fld>
            <a:endParaRPr lang="en-CA"/>
          </a:p>
        </p:txBody>
      </p:sp>
      <p:sp>
        <p:nvSpPr>
          <p:cNvPr id="3" name="Footer Placeholder 2">
            <a:extLst>
              <a:ext uri="{FF2B5EF4-FFF2-40B4-BE49-F238E27FC236}">
                <a16:creationId xmlns:a16="http://schemas.microsoft.com/office/drawing/2014/main" id="{0ECCAF54-8E9E-4224-A38F-544CFBE372E8}"/>
              </a:ext>
            </a:extLst>
          </p:cNvPr>
          <p:cNvSpPr>
            <a:spLocks noGrp="1"/>
          </p:cNvSpPr>
          <p:nvPr>
            <p:ph type="ftr" sz="quarter" idx="11"/>
          </p:nvPr>
        </p:nvSpPr>
        <p:spPr>
          <a:xfrm>
            <a:off x="3028950" y="6356350"/>
            <a:ext cx="3086100" cy="3651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62D9A2C1-D643-42C1-9F28-BD9BE529A175}"/>
              </a:ext>
            </a:extLst>
          </p:cNvPr>
          <p:cNvSpPr>
            <a:spLocks noGrp="1"/>
          </p:cNvSpPr>
          <p:nvPr>
            <p:ph type="sldNum" sz="quarter" idx="12"/>
          </p:nvPr>
        </p:nvSpPr>
        <p:spPr>
          <a:xfrm>
            <a:off x="6457950" y="6356350"/>
            <a:ext cx="2057400" cy="365125"/>
          </a:xfrm>
          <a:prstGeom prst="rect">
            <a:avLst/>
          </a:prstGeom>
        </p:spPr>
        <p:txBody>
          <a:bodyPr/>
          <a:lstStyle/>
          <a:p>
            <a:fld id="{02A80B8A-3F10-4A3E-9C94-C99D9BCDBFCA}" type="slidenum">
              <a:rPr lang="en-CA" smtClean="0"/>
              <a:t>‹#›</a:t>
            </a:fld>
            <a:endParaRPr lang="en-CA"/>
          </a:p>
        </p:txBody>
      </p:sp>
    </p:spTree>
    <p:extLst>
      <p:ext uri="{BB962C8B-B14F-4D97-AF65-F5344CB8AC3E}">
        <p14:creationId xmlns:p14="http://schemas.microsoft.com/office/powerpoint/2010/main" val="2294495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0060-66CE-46C2-A9A6-CBA46DE0EAB0}"/>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D2C487C-073C-4A2E-B2A4-C77AA4E604B3}"/>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6035396-6629-4BD6-A710-4AF9C2169391}"/>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EC86F3-5C21-441D-8096-1CD3F2053142}"/>
              </a:ext>
            </a:extLst>
          </p:cNvPr>
          <p:cNvSpPr>
            <a:spLocks noGrp="1"/>
          </p:cNvSpPr>
          <p:nvPr>
            <p:ph type="dt" sz="half" idx="10"/>
          </p:nvPr>
        </p:nvSpPr>
        <p:spPr>
          <a:xfrm>
            <a:off x="628650" y="6356350"/>
            <a:ext cx="2057400" cy="365125"/>
          </a:xfrm>
          <a:prstGeom prst="rect">
            <a:avLst/>
          </a:prstGeom>
        </p:spPr>
        <p:txBody>
          <a:bodyPr/>
          <a:lstStyle/>
          <a:p>
            <a:fld id="{24EC5419-D5B9-4183-B9AD-9617A40E12D9}" type="datetimeFigureOut">
              <a:rPr lang="en-CA" smtClean="0"/>
              <a:t>2022-07-14</a:t>
            </a:fld>
            <a:endParaRPr lang="en-CA"/>
          </a:p>
        </p:txBody>
      </p:sp>
      <p:sp>
        <p:nvSpPr>
          <p:cNvPr id="6" name="Footer Placeholder 5">
            <a:extLst>
              <a:ext uri="{FF2B5EF4-FFF2-40B4-BE49-F238E27FC236}">
                <a16:creationId xmlns:a16="http://schemas.microsoft.com/office/drawing/2014/main" id="{B5A2E065-FD6F-4245-B7CF-2863B52DDECC}"/>
              </a:ext>
            </a:extLst>
          </p:cNvPr>
          <p:cNvSpPr>
            <a:spLocks noGrp="1"/>
          </p:cNvSpPr>
          <p:nvPr>
            <p:ph type="ftr" sz="quarter" idx="11"/>
          </p:nvPr>
        </p:nvSpPr>
        <p:spPr>
          <a:xfrm>
            <a:off x="3028950" y="6356350"/>
            <a:ext cx="3086100" cy="3651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4C09BF7D-4EA0-4424-AD28-C2FD723AD136}"/>
              </a:ext>
            </a:extLst>
          </p:cNvPr>
          <p:cNvSpPr>
            <a:spLocks noGrp="1"/>
          </p:cNvSpPr>
          <p:nvPr>
            <p:ph type="sldNum" sz="quarter" idx="12"/>
          </p:nvPr>
        </p:nvSpPr>
        <p:spPr>
          <a:xfrm>
            <a:off x="6457950" y="6356350"/>
            <a:ext cx="2057400" cy="365125"/>
          </a:xfrm>
          <a:prstGeom prst="rect">
            <a:avLst/>
          </a:prstGeom>
        </p:spPr>
        <p:txBody>
          <a:bodyPr/>
          <a:lstStyle/>
          <a:p>
            <a:fld id="{02A80B8A-3F10-4A3E-9C94-C99D9BCDBFCA}" type="slidenum">
              <a:rPr lang="en-CA" smtClean="0"/>
              <a:t>‹#›</a:t>
            </a:fld>
            <a:endParaRPr lang="en-CA"/>
          </a:p>
        </p:txBody>
      </p:sp>
    </p:spTree>
    <p:extLst>
      <p:ext uri="{BB962C8B-B14F-4D97-AF65-F5344CB8AC3E}">
        <p14:creationId xmlns:p14="http://schemas.microsoft.com/office/powerpoint/2010/main" val="637063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685C2-F0EE-41C1-AFA9-2BE1673BBD8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CD57C86-4CAC-4704-8B73-7CE6F257B314}"/>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A34E833-B8F9-4220-A595-1B85BA5399C0}"/>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2D8DD1-0912-4010-95BF-5597FE87634F}"/>
              </a:ext>
            </a:extLst>
          </p:cNvPr>
          <p:cNvSpPr>
            <a:spLocks noGrp="1"/>
          </p:cNvSpPr>
          <p:nvPr>
            <p:ph type="dt" sz="half" idx="10"/>
          </p:nvPr>
        </p:nvSpPr>
        <p:spPr>
          <a:xfrm>
            <a:off x="628650" y="6356350"/>
            <a:ext cx="2057400" cy="365125"/>
          </a:xfrm>
          <a:prstGeom prst="rect">
            <a:avLst/>
          </a:prstGeom>
        </p:spPr>
        <p:txBody>
          <a:bodyPr/>
          <a:lstStyle/>
          <a:p>
            <a:fld id="{24EC5419-D5B9-4183-B9AD-9617A40E12D9}" type="datetimeFigureOut">
              <a:rPr lang="en-CA" smtClean="0"/>
              <a:t>2022-07-14</a:t>
            </a:fld>
            <a:endParaRPr lang="en-CA"/>
          </a:p>
        </p:txBody>
      </p:sp>
      <p:sp>
        <p:nvSpPr>
          <p:cNvPr id="6" name="Footer Placeholder 5">
            <a:extLst>
              <a:ext uri="{FF2B5EF4-FFF2-40B4-BE49-F238E27FC236}">
                <a16:creationId xmlns:a16="http://schemas.microsoft.com/office/drawing/2014/main" id="{0B9CEADE-B6C9-4572-85CE-EB3D884E8283}"/>
              </a:ext>
            </a:extLst>
          </p:cNvPr>
          <p:cNvSpPr>
            <a:spLocks noGrp="1"/>
          </p:cNvSpPr>
          <p:nvPr>
            <p:ph type="ftr" sz="quarter" idx="11"/>
          </p:nvPr>
        </p:nvSpPr>
        <p:spPr>
          <a:xfrm>
            <a:off x="3028950" y="6356350"/>
            <a:ext cx="3086100" cy="3651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C102D172-2830-4864-BB15-9738498B14B2}"/>
              </a:ext>
            </a:extLst>
          </p:cNvPr>
          <p:cNvSpPr>
            <a:spLocks noGrp="1"/>
          </p:cNvSpPr>
          <p:nvPr>
            <p:ph type="sldNum" sz="quarter" idx="12"/>
          </p:nvPr>
        </p:nvSpPr>
        <p:spPr>
          <a:xfrm>
            <a:off x="6457950" y="6356350"/>
            <a:ext cx="2057400" cy="365125"/>
          </a:xfrm>
          <a:prstGeom prst="rect">
            <a:avLst/>
          </a:prstGeom>
        </p:spPr>
        <p:txBody>
          <a:bodyPr/>
          <a:lstStyle/>
          <a:p>
            <a:fld id="{02A80B8A-3F10-4A3E-9C94-C99D9BCDBFCA}" type="slidenum">
              <a:rPr lang="en-CA" smtClean="0"/>
              <a:t>‹#›</a:t>
            </a:fld>
            <a:endParaRPr lang="en-CA"/>
          </a:p>
        </p:txBody>
      </p:sp>
    </p:spTree>
    <p:extLst>
      <p:ext uri="{BB962C8B-B14F-4D97-AF65-F5344CB8AC3E}">
        <p14:creationId xmlns:p14="http://schemas.microsoft.com/office/powerpoint/2010/main" val="2807711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82439-E7E3-4E48-854D-A5596F0E8C76}"/>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0168A50-EE2A-46F5-AB11-A0F27608D79C}"/>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CB00047-8218-43D8-9DBA-77C5E1F7F58A}"/>
              </a:ext>
            </a:extLst>
          </p:cNvPr>
          <p:cNvSpPr>
            <a:spLocks noGrp="1"/>
          </p:cNvSpPr>
          <p:nvPr>
            <p:ph type="dt" sz="half" idx="10"/>
          </p:nvPr>
        </p:nvSpPr>
        <p:spPr>
          <a:xfrm>
            <a:off x="628650" y="6356350"/>
            <a:ext cx="2057400" cy="365125"/>
          </a:xfrm>
          <a:prstGeom prst="rect">
            <a:avLst/>
          </a:prstGeom>
        </p:spPr>
        <p:txBody>
          <a:bodyPr/>
          <a:lstStyle/>
          <a:p>
            <a:fld id="{24EC5419-D5B9-4183-B9AD-9617A40E12D9}" type="datetimeFigureOut">
              <a:rPr lang="en-CA" smtClean="0"/>
              <a:t>2022-07-14</a:t>
            </a:fld>
            <a:endParaRPr lang="en-CA"/>
          </a:p>
        </p:txBody>
      </p:sp>
      <p:sp>
        <p:nvSpPr>
          <p:cNvPr id="5" name="Footer Placeholder 4">
            <a:extLst>
              <a:ext uri="{FF2B5EF4-FFF2-40B4-BE49-F238E27FC236}">
                <a16:creationId xmlns:a16="http://schemas.microsoft.com/office/drawing/2014/main" id="{C40CE635-BF5C-453C-9A83-CF71F989347A}"/>
              </a:ext>
            </a:extLst>
          </p:cNvPr>
          <p:cNvSpPr>
            <a:spLocks noGrp="1"/>
          </p:cNvSpPr>
          <p:nvPr>
            <p:ph type="ftr" sz="quarter" idx="11"/>
          </p:nvPr>
        </p:nvSpPr>
        <p:spPr>
          <a:xfrm>
            <a:off x="3028950" y="6356350"/>
            <a:ext cx="3086100" cy="3651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2BD98903-0FA2-4AD4-8578-72FFBC212C84}"/>
              </a:ext>
            </a:extLst>
          </p:cNvPr>
          <p:cNvSpPr>
            <a:spLocks noGrp="1"/>
          </p:cNvSpPr>
          <p:nvPr>
            <p:ph type="sldNum" sz="quarter" idx="12"/>
          </p:nvPr>
        </p:nvSpPr>
        <p:spPr>
          <a:xfrm>
            <a:off x="6457950" y="6356350"/>
            <a:ext cx="2057400" cy="365125"/>
          </a:xfrm>
          <a:prstGeom prst="rect">
            <a:avLst/>
          </a:prstGeom>
        </p:spPr>
        <p:txBody>
          <a:bodyPr/>
          <a:lstStyle/>
          <a:p>
            <a:fld id="{02A80B8A-3F10-4A3E-9C94-C99D9BCDBFCA}" type="slidenum">
              <a:rPr lang="en-CA" smtClean="0"/>
              <a:t>‹#›</a:t>
            </a:fld>
            <a:endParaRPr lang="en-CA"/>
          </a:p>
        </p:txBody>
      </p:sp>
    </p:spTree>
    <p:extLst>
      <p:ext uri="{BB962C8B-B14F-4D97-AF65-F5344CB8AC3E}">
        <p14:creationId xmlns:p14="http://schemas.microsoft.com/office/powerpoint/2010/main" val="4170890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A12FDF-3193-4044-B87A-CDEABA83F088}"/>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BE0F546-A5A0-4E15-B97E-C5D5B68C8EFD}"/>
              </a:ext>
            </a:extLst>
          </p:cNvPr>
          <p:cNvSpPr>
            <a:spLocks noGrp="1"/>
          </p:cNvSpPr>
          <p:nvPr>
            <p:ph type="body" orient="vert" idx="1"/>
          </p:nvPr>
        </p:nvSpPr>
        <p:spPr>
          <a:xfrm>
            <a:off x="628650" y="365125"/>
            <a:ext cx="57626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A83D749-CAEB-4AEF-AC70-DCE5A6CBA545}"/>
              </a:ext>
            </a:extLst>
          </p:cNvPr>
          <p:cNvSpPr>
            <a:spLocks noGrp="1"/>
          </p:cNvSpPr>
          <p:nvPr>
            <p:ph type="dt" sz="half" idx="10"/>
          </p:nvPr>
        </p:nvSpPr>
        <p:spPr>
          <a:xfrm>
            <a:off x="628650" y="6356350"/>
            <a:ext cx="2057400" cy="365125"/>
          </a:xfrm>
          <a:prstGeom prst="rect">
            <a:avLst/>
          </a:prstGeom>
        </p:spPr>
        <p:txBody>
          <a:bodyPr/>
          <a:lstStyle/>
          <a:p>
            <a:fld id="{24EC5419-D5B9-4183-B9AD-9617A40E12D9}" type="datetimeFigureOut">
              <a:rPr lang="en-CA" smtClean="0"/>
              <a:t>2022-07-14</a:t>
            </a:fld>
            <a:endParaRPr lang="en-CA"/>
          </a:p>
        </p:txBody>
      </p:sp>
      <p:sp>
        <p:nvSpPr>
          <p:cNvPr id="5" name="Footer Placeholder 4">
            <a:extLst>
              <a:ext uri="{FF2B5EF4-FFF2-40B4-BE49-F238E27FC236}">
                <a16:creationId xmlns:a16="http://schemas.microsoft.com/office/drawing/2014/main" id="{FB730141-FE97-4EA8-9655-241E809A1390}"/>
              </a:ext>
            </a:extLst>
          </p:cNvPr>
          <p:cNvSpPr>
            <a:spLocks noGrp="1"/>
          </p:cNvSpPr>
          <p:nvPr>
            <p:ph type="ftr" sz="quarter" idx="11"/>
          </p:nvPr>
        </p:nvSpPr>
        <p:spPr>
          <a:xfrm>
            <a:off x="3028950" y="6356350"/>
            <a:ext cx="3086100" cy="3651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BEAA5FC0-A519-4182-981B-A9E8048FB85F}"/>
              </a:ext>
            </a:extLst>
          </p:cNvPr>
          <p:cNvSpPr>
            <a:spLocks noGrp="1"/>
          </p:cNvSpPr>
          <p:nvPr>
            <p:ph type="sldNum" sz="quarter" idx="12"/>
          </p:nvPr>
        </p:nvSpPr>
        <p:spPr>
          <a:xfrm>
            <a:off x="6457950" y="6356350"/>
            <a:ext cx="2057400" cy="365125"/>
          </a:xfrm>
          <a:prstGeom prst="rect">
            <a:avLst/>
          </a:prstGeom>
        </p:spPr>
        <p:txBody>
          <a:bodyPr/>
          <a:lstStyle/>
          <a:p>
            <a:fld id="{02A80B8A-3F10-4A3E-9C94-C99D9BCDBFCA}" type="slidenum">
              <a:rPr lang="en-CA" smtClean="0"/>
              <a:t>‹#›</a:t>
            </a:fld>
            <a:endParaRPr lang="en-CA"/>
          </a:p>
        </p:txBody>
      </p:sp>
    </p:spTree>
    <p:extLst>
      <p:ext uri="{BB962C8B-B14F-4D97-AF65-F5344CB8AC3E}">
        <p14:creationId xmlns:p14="http://schemas.microsoft.com/office/powerpoint/2010/main" val="1105107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28650" y="6356351"/>
            <a:ext cx="2057400" cy="365125"/>
          </a:xfrm>
          <a:prstGeom prst="rect">
            <a:avLst/>
          </a:prstGeom>
        </p:spPr>
        <p:txBody>
          <a:bodyPr/>
          <a:lstStyle/>
          <a:p>
            <a:fld id="{BF8FB024-E94B-47BB-A557-FF1CC476DEEB}" type="datetimeFigureOut">
              <a:rPr lang="en-CA" smtClean="0"/>
              <a:t>2022-07-14</a:t>
            </a:fld>
            <a:endParaRPr lang="en-CA"/>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CA"/>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86FF27B7-0F4A-4DC3-8247-3EA9725EA6DE}" type="slidenum">
              <a:rPr lang="en-CA" smtClean="0"/>
              <a:t>‹#›</a:t>
            </a:fld>
            <a:endParaRPr lang="en-CA"/>
          </a:p>
        </p:txBody>
      </p:sp>
      <p:sp>
        <p:nvSpPr>
          <p:cNvPr id="6" name="Title Placeholder 1">
            <a:extLst>
              <a:ext uri="{FF2B5EF4-FFF2-40B4-BE49-F238E27FC236}">
                <a16:creationId xmlns:a16="http://schemas.microsoft.com/office/drawing/2014/main" id="{666B669A-D2C8-42B5-A50F-A6297BD687EC}"/>
              </a:ext>
            </a:extLst>
          </p:cNvPr>
          <p:cNvSpPr>
            <a:spLocks noGrp="1"/>
          </p:cNvSpPr>
          <p:nvPr>
            <p:ph type="title"/>
          </p:nvPr>
        </p:nvSpPr>
        <p:spPr>
          <a:xfrm>
            <a:off x="600074" y="1023358"/>
            <a:ext cx="8000999" cy="853068"/>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015949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28650" y="6356351"/>
            <a:ext cx="2057400" cy="365125"/>
          </a:xfrm>
          <a:prstGeom prst="rect">
            <a:avLst/>
          </a:prstGeom>
        </p:spPr>
        <p:txBody>
          <a:bodyPr/>
          <a:lstStyle/>
          <a:p>
            <a:fld id="{BF8FB024-E94B-47BB-A557-FF1CC476DEEB}" type="datetimeFigureOut">
              <a:rPr lang="en-CA" smtClean="0"/>
              <a:t>2022-07-14</a:t>
            </a:fld>
            <a:endParaRPr lang="en-CA"/>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86FF27B7-0F4A-4DC3-8247-3EA9725EA6DE}" type="slidenum">
              <a:rPr lang="en-CA" smtClean="0"/>
              <a:t>‹#›</a:t>
            </a:fld>
            <a:endParaRPr lang="en-CA"/>
          </a:p>
        </p:txBody>
      </p:sp>
    </p:spTree>
    <p:extLst>
      <p:ext uri="{BB962C8B-B14F-4D97-AF65-F5344CB8AC3E}">
        <p14:creationId xmlns:p14="http://schemas.microsoft.com/office/powerpoint/2010/main" val="374439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672762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7045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7845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BBAA17F3-60FE-4BBE-B2A7-29C2AE1706D9}"/>
              </a:ext>
            </a:extLst>
          </p:cNvPr>
          <p:cNvSpPr>
            <a:spLocks noGrp="1"/>
          </p:cNvSpPr>
          <p:nvPr>
            <p:ph type="title"/>
          </p:nvPr>
        </p:nvSpPr>
        <p:spPr>
          <a:xfrm>
            <a:off x="600074" y="1023358"/>
            <a:ext cx="8000999" cy="853068"/>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67408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C64E6-4902-4016-A577-858EBC11FD04}"/>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7EA15E94-CD89-40C3-8A13-318D7B34C7A1}"/>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EBEFC89-D1B4-41F0-93A6-C2DC23402AFB}"/>
              </a:ext>
            </a:extLst>
          </p:cNvPr>
          <p:cNvSpPr>
            <a:spLocks noGrp="1"/>
          </p:cNvSpPr>
          <p:nvPr>
            <p:ph type="dt" sz="half" idx="10"/>
          </p:nvPr>
        </p:nvSpPr>
        <p:spPr>
          <a:xfrm>
            <a:off x="628650" y="6356350"/>
            <a:ext cx="2057400" cy="365125"/>
          </a:xfrm>
          <a:prstGeom prst="rect">
            <a:avLst/>
          </a:prstGeom>
        </p:spPr>
        <p:txBody>
          <a:bodyPr/>
          <a:lstStyle/>
          <a:p>
            <a:fld id="{24EC5419-D5B9-4183-B9AD-9617A40E12D9}" type="datetimeFigureOut">
              <a:rPr lang="en-CA" smtClean="0"/>
              <a:t>2022-07-14</a:t>
            </a:fld>
            <a:endParaRPr lang="en-CA"/>
          </a:p>
        </p:txBody>
      </p:sp>
      <p:sp>
        <p:nvSpPr>
          <p:cNvPr id="5" name="Footer Placeholder 4">
            <a:extLst>
              <a:ext uri="{FF2B5EF4-FFF2-40B4-BE49-F238E27FC236}">
                <a16:creationId xmlns:a16="http://schemas.microsoft.com/office/drawing/2014/main" id="{883FECC1-F902-49F0-B755-3FD3F8BACE8F}"/>
              </a:ext>
            </a:extLst>
          </p:cNvPr>
          <p:cNvSpPr>
            <a:spLocks noGrp="1"/>
          </p:cNvSpPr>
          <p:nvPr>
            <p:ph type="ftr" sz="quarter" idx="11"/>
          </p:nvPr>
        </p:nvSpPr>
        <p:spPr>
          <a:xfrm>
            <a:off x="3028950" y="6356350"/>
            <a:ext cx="3086100" cy="3651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97CF3F40-C21E-4347-A980-3213550148E5}"/>
              </a:ext>
            </a:extLst>
          </p:cNvPr>
          <p:cNvSpPr>
            <a:spLocks noGrp="1"/>
          </p:cNvSpPr>
          <p:nvPr>
            <p:ph type="sldNum" sz="quarter" idx="12"/>
          </p:nvPr>
        </p:nvSpPr>
        <p:spPr>
          <a:xfrm>
            <a:off x="6457950" y="6356350"/>
            <a:ext cx="2057400" cy="365125"/>
          </a:xfrm>
          <a:prstGeom prst="rect">
            <a:avLst/>
          </a:prstGeom>
        </p:spPr>
        <p:txBody>
          <a:bodyPr/>
          <a:lstStyle/>
          <a:p>
            <a:fld id="{02A80B8A-3F10-4A3E-9C94-C99D9BCDBFCA}" type="slidenum">
              <a:rPr lang="en-CA" smtClean="0"/>
              <a:t>‹#›</a:t>
            </a:fld>
            <a:endParaRPr lang="en-CA"/>
          </a:p>
        </p:txBody>
      </p:sp>
    </p:spTree>
    <p:extLst>
      <p:ext uri="{BB962C8B-B14F-4D97-AF65-F5344CB8AC3E}">
        <p14:creationId xmlns:p14="http://schemas.microsoft.com/office/powerpoint/2010/main" val="394383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32AB-5178-4D72-B227-E2347D810853}"/>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BDAB704-D6B7-4C6D-B1F3-0276F8745F4D}"/>
              </a:ext>
            </a:extLst>
          </p:cNvPr>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C39E0AA-51E9-44D6-BA86-D0C0531E8938}"/>
              </a:ext>
            </a:extLst>
          </p:cNvPr>
          <p:cNvSpPr>
            <a:spLocks noGrp="1"/>
          </p:cNvSpPr>
          <p:nvPr>
            <p:ph type="dt" sz="half" idx="10"/>
          </p:nvPr>
        </p:nvSpPr>
        <p:spPr>
          <a:xfrm>
            <a:off x="628650" y="6356350"/>
            <a:ext cx="2057400" cy="365125"/>
          </a:xfrm>
          <a:prstGeom prst="rect">
            <a:avLst/>
          </a:prstGeom>
        </p:spPr>
        <p:txBody>
          <a:bodyPr/>
          <a:lstStyle/>
          <a:p>
            <a:fld id="{24EC5419-D5B9-4183-B9AD-9617A40E12D9}" type="datetimeFigureOut">
              <a:rPr lang="en-CA" smtClean="0"/>
              <a:t>2022-07-14</a:t>
            </a:fld>
            <a:endParaRPr lang="en-CA"/>
          </a:p>
        </p:txBody>
      </p:sp>
      <p:sp>
        <p:nvSpPr>
          <p:cNvPr id="5" name="Footer Placeholder 4">
            <a:extLst>
              <a:ext uri="{FF2B5EF4-FFF2-40B4-BE49-F238E27FC236}">
                <a16:creationId xmlns:a16="http://schemas.microsoft.com/office/drawing/2014/main" id="{AA2D9754-04F0-4091-B92B-BC8F5C071472}"/>
              </a:ext>
            </a:extLst>
          </p:cNvPr>
          <p:cNvSpPr>
            <a:spLocks noGrp="1"/>
          </p:cNvSpPr>
          <p:nvPr>
            <p:ph type="ftr" sz="quarter" idx="11"/>
          </p:nvPr>
        </p:nvSpPr>
        <p:spPr>
          <a:xfrm>
            <a:off x="3028950" y="6356350"/>
            <a:ext cx="3086100" cy="3651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2783C8A-6E0B-44F8-8BEA-F5881E237191}"/>
              </a:ext>
            </a:extLst>
          </p:cNvPr>
          <p:cNvSpPr>
            <a:spLocks noGrp="1"/>
          </p:cNvSpPr>
          <p:nvPr>
            <p:ph type="sldNum" sz="quarter" idx="12"/>
          </p:nvPr>
        </p:nvSpPr>
        <p:spPr>
          <a:xfrm>
            <a:off x="6457950" y="6356350"/>
            <a:ext cx="2057400" cy="365125"/>
          </a:xfrm>
          <a:prstGeom prst="rect">
            <a:avLst/>
          </a:prstGeom>
        </p:spPr>
        <p:txBody>
          <a:bodyPr/>
          <a:lstStyle/>
          <a:p>
            <a:fld id="{02A80B8A-3F10-4A3E-9C94-C99D9BCDBFCA}" type="slidenum">
              <a:rPr lang="en-CA" smtClean="0"/>
              <a:t>‹#›</a:t>
            </a:fld>
            <a:endParaRPr lang="en-CA"/>
          </a:p>
        </p:txBody>
      </p:sp>
    </p:spTree>
    <p:extLst>
      <p:ext uri="{BB962C8B-B14F-4D97-AF65-F5344CB8AC3E}">
        <p14:creationId xmlns:p14="http://schemas.microsoft.com/office/powerpoint/2010/main" val="3080027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BB0108A-8648-4450-B649-6BEE6B17C8AF}"/>
              </a:ext>
            </a:extLst>
          </p:cNvPr>
          <p:cNvSpPr/>
          <p:nvPr userDrawn="1"/>
        </p:nvSpPr>
        <p:spPr>
          <a:xfrm>
            <a:off x="0" y="0"/>
            <a:ext cx="9144000" cy="986599"/>
          </a:xfrm>
          <a:prstGeom prst="rect">
            <a:avLst/>
          </a:prstGeom>
          <a:gradFill>
            <a:gsLst>
              <a:gs pos="0">
                <a:srgbClr val="8B1847">
                  <a:alpha val="20000"/>
                </a:srgbClr>
              </a:gs>
              <a:gs pos="100000">
                <a:schemeClr val="bg1"/>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54BDED1-ADDF-4E29-B85C-4938E20F2538}"/>
              </a:ext>
            </a:extLst>
          </p:cNvPr>
          <p:cNvSpPr txBox="1"/>
          <p:nvPr userDrawn="1"/>
        </p:nvSpPr>
        <p:spPr>
          <a:xfrm>
            <a:off x="3027684" y="393313"/>
            <a:ext cx="5732780" cy="369332"/>
          </a:xfrm>
          <a:prstGeom prst="rect">
            <a:avLst/>
          </a:prstGeom>
          <a:noFill/>
        </p:spPr>
        <p:txBody>
          <a:bodyPr wrap="square" rtlCol="0">
            <a:spAutoFit/>
          </a:bodyPr>
          <a:lstStyle/>
          <a:p>
            <a:pPr algn="r"/>
            <a:r>
              <a:rPr lang="en-US" dirty="0">
                <a:solidFill>
                  <a:srgbClr val="8B1847"/>
                </a:solidFill>
                <a:cs typeface="Calibri Light"/>
              </a:rPr>
              <a:t>Module 2–Understand Emotions and Empathy</a:t>
            </a:r>
            <a:endParaRPr lang="en-CA" dirty="0">
              <a:solidFill>
                <a:srgbClr val="8B1847"/>
              </a:solidFill>
              <a:cs typeface="Calibri Light"/>
            </a:endParaRPr>
          </a:p>
        </p:txBody>
      </p:sp>
      <p:sp>
        <p:nvSpPr>
          <p:cNvPr id="9" name="TextBox 8">
            <a:extLst>
              <a:ext uri="{FF2B5EF4-FFF2-40B4-BE49-F238E27FC236}">
                <a16:creationId xmlns:a16="http://schemas.microsoft.com/office/drawing/2014/main" id="{05623E42-EE22-48C3-912F-B20E6FF72986}"/>
              </a:ext>
            </a:extLst>
          </p:cNvPr>
          <p:cNvSpPr txBox="1"/>
          <p:nvPr userDrawn="1"/>
        </p:nvSpPr>
        <p:spPr>
          <a:xfrm>
            <a:off x="5071532" y="132601"/>
            <a:ext cx="3688931" cy="338554"/>
          </a:xfrm>
          <a:prstGeom prst="rect">
            <a:avLst/>
          </a:prstGeom>
          <a:noFill/>
        </p:spPr>
        <p:txBody>
          <a:bodyPr wrap="none" rtlCol="0">
            <a:spAutoFit/>
          </a:bodyPr>
          <a:lstStyle/>
          <a:p>
            <a:pPr algn="r"/>
            <a:r>
              <a:rPr lang="en-US" sz="1600" dirty="0">
                <a:solidFill>
                  <a:schemeClr val="tx1">
                    <a:lumMod val="75000"/>
                    <a:lumOff val="25000"/>
                  </a:schemeClr>
                </a:solidFill>
                <a:cs typeface="Calibri Light"/>
              </a:rPr>
              <a:t>Emotional Intelligence Education Program </a:t>
            </a:r>
            <a:endParaRPr lang="en-CA" sz="1600" dirty="0">
              <a:solidFill>
                <a:schemeClr val="tx1">
                  <a:lumMod val="75000"/>
                  <a:lumOff val="25000"/>
                </a:schemeClr>
              </a:solidFill>
              <a:cs typeface="Calibri Light"/>
            </a:endParaRPr>
          </a:p>
        </p:txBody>
      </p:sp>
    </p:spTree>
    <p:extLst>
      <p:ext uri="{BB962C8B-B14F-4D97-AF65-F5344CB8AC3E}">
        <p14:creationId xmlns:p14="http://schemas.microsoft.com/office/powerpoint/2010/main" val="3366632255"/>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2" r:id="rId3"/>
    <p:sldLayoutId id="2147483663" r:id="rId4"/>
    <p:sldLayoutId id="2147483667"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8BC3154-D8A6-4355-84B6-2973A6E80F09}"/>
              </a:ext>
            </a:extLst>
          </p:cNvPr>
          <p:cNvSpPr/>
          <p:nvPr userDrawn="1"/>
        </p:nvSpPr>
        <p:spPr>
          <a:xfrm rot="16200000">
            <a:off x="4096663" y="871756"/>
            <a:ext cx="6011329" cy="4178595"/>
          </a:xfrm>
          <a:prstGeom prst="rect">
            <a:avLst/>
          </a:prstGeom>
          <a:gradFill>
            <a:gsLst>
              <a:gs pos="0">
                <a:srgbClr val="8B1847">
                  <a:alpha val="20000"/>
                </a:srgbClr>
              </a:gs>
              <a:gs pos="100000">
                <a:schemeClr val="bg1"/>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Graphical user interface, text, application&#10;&#10;Description automatically generated">
            <a:extLst>
              <a:ext uri="{FF2B5EF4-FFF2-40B4-BE49-F238E27FC236}">
                <a16:creationId xmlns:a16="http://schemas.microsoft.com/office/drawing/2014/main" id="{3F6FF178-2F11-4D15-B145-27A1CF87495B}"/>
              </a:ext>
            </a:extLst>
          </p:cNvPr>
          <p:cNvPicPr>
            <a:picLocks noChangeAspect="1"/>
          </p:cNvPicPr>
          <p:nvPr userDrawn="1"/>
        </p:nvPicPr>
        <p:blipFill>
          <a:blip r:embed="rId3"/>
          <a:stretch>
            <a:fillRect/>
          </a:stretch>
        </p:blipFill>
        <p:spPr>
          <a:xfrm>
            <a:off x="447163" y="6107958"/>
            <a:ext cx="1969012" cy="528829"/>
          </a:xfrm>
          <a:prstGeom prst="rect">
            <a:avLst/>
          </a:prstGeom>
        </p:spPr>
      </p:pic>
      <p:sp>
        <p:nvSpPr>
          <p:cNvPr id="13" name="Footer Placeholder 9">
            <a:extLst>
              <a:ext uri="{FF2B5EF4-FFF2-40B4-BE49-F238E27FC236}">
                <a16:creationId xmlns:a16="http://schemas.microsoft.com/office/drawing/2014/main" id="{2DFCE851-FF71-4B1D-8EAD-A92ACA9F4B4F}"/>
              </a:ext>
            </a:extLst>
          </p:cNvPr>
          <p:cNvSpPr txBox="1">
            <a:spLocks/>
          </p:cNvSpPr>
          <p:nvPr userDrawn="1"/>
        </p:nvSpPr>
        <p:spPr>
          <a:xfrm>
            <a:off x="3152775" y="6246285"/>
            <a:ext cx="2895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a:t>Canadian Home Care Association </a:t>
            </a:r>
            <a:endParaRPr lang="en-US" sz="1400" dirty="0"/>
          </a:p>
        </p:txBody>
      </p:sp>
      <p:cxnSp>
        <p:nvCxnSpPr>
          <p:cNvPr id="14" name="Straight Connector 13">
            <a:extLst>
              <a:ext uri="{FF2B5EF4-FFF2-40B4-BE49-F238E27FC236}">
                <a16:creationId xmlns:a16="http://schemas.microsoft.com/office/drawing/2014/main" id="{B1C017DC-6331-4263-9A78-9F709DB65E57}"/>
              </a:ext>
            </a:extLst>
          </p:cNvPr>
          <p:cNvCxnSpPr/>
          <p:nvPr userDrawn="1"/>
        </p:nvCxnSpPr>
        <p:spPr>
          <a:xfrm>
            <a:off x="28575" y="5966718"/>
            <a:ext cx="9144000" cy="0"/>
          </a:xfrm>
          <a:prstGeom prst="line">
            <a:avLst/>
          </a:prstGeom>
          <a:ln w="12700">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4C9F273A-8448-48E7-B65A-BE7A460A9CFE}"/>
              </a:ext>
            </a:extLst>
          </p:cNvPr>
          <p:cNvSpPr txBox="1"/>
          <p:nvPr userDrawn="1"/>
        </p:nvSpPr>
        <p:spPr>
          <a:xfrm>
            <a:off x="7005109" y="6218770"/>
            <a:ext cx="1902124" cy="369332"/>
          </a:xfrm>
          <a:prstGeom prst="rect">
            <a:avLst/>
          </a:prstGeom>
          <a:noFill/>
        </p:spPr>
        <p:txBody>
          <a:bodyPr wrap="none" rtlCol="0">
            <a:spAutoFit/>
          </a:bodyPr>
          <a:lstStyle/>
          <a:p>
            <a:r>
              <a:rPr lang="en-US" i="1" dirty="0"/>
              <a:t>Organization Logo</a:t>
            </a:r>
            <a:endParaRPr lang="en-CA" i="1" dirty="0"/>
          </a:p>
        </p:txBody>
      </p:sp>
      <p:sp>
        <p:nvSpPr>
          <p:cNvPr id="16" name="TextBox 15">
            <a:extLst>
              <a:ext uri="{FF2B5EF4-FFF2-40B4-BE49-F238E27FC236}">
                <a16:creationId xmlns:a16="http://schemas.microsoft.com/office/drawing/2014/main" id="{F30B2204-7BD1-42FE-AB3D-4172E1332BFB}"/>
              </a:ext>
            </a:extLst>
          </p:cNvPr>
          <p:cNvSpPr txBox="1"/>
          <p:nvPr userDrawn="1"/>
        </p:nvSpPr>
        <p:spPr>
          <a:xfrm>
            <a:off x="5448300" y="608452"/>
            <a:ext cx="3458933" cy="1384995"/>
          </a:xfrm>
          <a:prstGeom prst="rect">
            <a:avLst/>
          </a:prstGeom>
          <a:noFill/>
        </p:spPr>
        <p:txBody>
          <a:bodyPr wrap="square" rtlCol="0">
            <a:spAutoFit/>
          </a:bodyPr>
          <a:lstStyle/>
          <a:p>
            <a:pPr algn="r"/>
            <a:r>
              <a:rPr lang="en-US" sz="2800" b="1" dirty="0">
                <a:solidFill>
                  <a:srgbClr val="8B1847"/>
                </a:solidFill>
                <a:cs typeface="Calibri Light"/>
              </a:rPr>
              <a:t>Module 2   Understand Emotions and Empathy</a:t>
            </a:r>
            <a:endParaRPr lang="en-CA" sz="2800" b="1" dirty="0">
              <a:solidFill>
                <a:srgbClr val="8B1847"/>
              </a:solidFill>
              <a:cs typeface="Calibri Light"/>
            </a:endParaRPr>
          </a:p>
        </p:txBody>
      </p:sp>
      <p:sp>
        <p:nvSpPr>
          <p:cNvPr id="17" name="TextBox 16">
            <a:extLst>
              <a:ext uri="{FF2B5EF4-FFF2-40B4-BE49-F238E27FC236}">
                <a16:creationId xmlns:a16="http://schemas.microsoft.com/office/drawing/2014/main" id="{6D705C9C-03C3-4448-9E79-238E79C4C955}"/>
              </a:ext>
            </a:extLst>
          </p:cNvPr>
          <p:cNvSpPr txBox="1"/>
          <p:nvPr userDrawn="1"/>
        </p:nvSpPr>
        <p:spPr>
          <a:xfrm>
            <a:off x="5143500" y="269898"/>
            <a:ext cx="3763733" cy="338554"/>
          </a:xfrm>
          <a:prstGeom prst="rect">
            <a:avLst/>
          </a:prstGeom>
          <a:noFill/>
        </p:spPr>
        <p:txBody>
          <a:bodyPr wrap="square" rtlCol="0">
            <a:spAutoFit/>
          </a:bodyPr>
          <a:lstStyle/>
          <a:p>
            <a:pPr algn="r"/>
            <a:r>
              <a:rPr lang="en-US" sz="1600" b="1" dirty="0">
                <a:solidFill>
                  <a:schemeClr val="tx1">
                    <a:lumMod val="75000"/>
                    <a:lumOff val="25000"/>
                  </a:schemeClr>
                </a:solidFill>
                <a:cs typeface="Calibri Light"/>
              </a:rPr>
              <a:t>Emotional Intelligence Education Program </a:t>
            </a:r>
            <a:endParaRPr lang="en-CA" sz="1600" b="1" dirty="0">
              <a:solidFill>
                <a:schemeClr val="tx1">
                  <a:lumMod val="75000"/>
                  <a:lumOff val="25000"/>
                </a:schemeClr>
              </a:solidFill>
              <a:cs typeface="Calibri Light"/>
            </a:endParaRPr>
          </a:p>
        </p:txBody>
      </p:sp>
    </p:spTree>
    <p:extLst>
      <p:ext uri="{BB962C8B-B14F-4D97-AF65-F5344CB8AC3E}">
        <p14:creationId xmlns:p14="http://schemas.microsoft.com/office/powerpoint/2010/main" val="1558027458"/>
      </p:ext>
    </p:extLst>
  </p:cSld>
  <p:clrMap bg1="lt1" tx1="dk1" bg2="lt2" tx2="dk2" accent1="accent1" accent2="accent2" accent3="accent3" accent4="accent4" accent5="accent5" accent6="accent6" hlink="hlink" folHlink="folHlink"/>
  <p:sldLayoutIdLst>
    <p:sldLayoutId id="214748368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FC47BB3-EC43-44AC-BEF0-67458D760A6E}"/>
              </a:ext>
            </a:extLst>
          </p:cNvPr>
          <p:cNvSpPr/>
          <p:nvPr userDrawn="1"/>
        </p:nvSpPr>
        <p:spPr>
          <a:xfrm>
            <a:off x="0" y="0"/>
            <a:ext cx="9144000" cy="986599"/>
          </a:xfrm>
          <a:prstGeom prst="rect">
            <a:avLst/>
          </a:prstGeom>
          <a:gradFill>
            <a:gsLst>
              <a:gs pos="0">
                <a:srgbClr val="8B1847">
                  <a:alpha val="20000"/>
                </a:srgbClr>
              </a:gs>
              <a:gs pos="100000">
                <a:schemeClr val="bg1"/>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2DADBC3-B9DC-4018-A186-BBB2ABF1BC3D}"/>
              </a:ext>
            </a:extLst>
          </p:cNvPr>
          <p:cNvSpPr txBox="1"/>
          <p:nvPr userDrawn="1"/>
        </p:nvSpPr>
        <p:spPr>
          <a:xfrm>
            <a:off x="3027684" y="393313"/>
            <a:ext cx="5732780" cy="369332"/>
          </a:xfrm>
          <a:prstGeom prst="rect">
            <a:avLst/>
          </a:prstGeom>
          <a:noFill/>
        </p:spPr>
        <p:txBody>
          <a:bodyPr wrap="square" rtlCol="0">
            <a:spAutoFit/>
          </a:bodyPr>
          <a:lstStyle/>
          <a:p>
            <a:pPr algn="r"/>
            <a:r>
              <a:rPr lang="en-US" dirty="0">
                <a:solidFill>
                  <a:srgbClr val="8B1847"/>
                </a:solidFill>
                <a:cs typeface="Calibri Light"/>
              </a:rPr>
              <a:t>Module 2–Understand Emotions and Empathy</a:t>
            </a:r>
            <a:endParaRPr lang="en-CA" dirty="0">
              <a:solidFill>
                <a:srgbClr val="8B1847"/>
              </a:solidFill>
              <a:cs typeface="Calibri Light"/>
            </a:endParaRPr>
          </a:p>
        </p:txBody>
      </p:sp>
      <p:sp>
        <p:nvSpPr>
          <p:cNvPr id="9" name="TextBox 8">
            <a:extLst>
              <a:ext uri="{FF2B5EF4-FFF2-40B4-BE49-F238E27FC236}">
                <a16:creationId xmlns:a16="http://schemas.microsoft.com/office/drawing/2014/main" id="{39CFD9DB-D717-4222-BE24-A16C6B75E7D4}"/>
              </a:ext>
            </a:extLst>
          </p:cNvPr>
          <p:cNvSpPr txBox="1"/>
          <p:nvPr userDrawn="1"/>
        </p:nvSpPr>
        <p:spPr>
          <a:xfrm>
            <a:off x="5071532" y="132601"/>
            <a:ext cx="3688931" cy="338554"/>
          </a:xfrm>
          <a:prstGeom prst="rect">
            <a:avLst/>
          </a:prstGeom>
          <a:noFill/>
        </p:spPr>
        <p:txBody>
          <a:bodyPr wrap="none" rtlCol="0">
            <a:spAutoFit/>
          </a:bodyPr>
          <a:lstStyle/>
          <a:p>
            <a:pPr algn="r"/>
            <a:r>
              <a:rPr lang="en-US" sz="1600" dirty="0">
                <a:solidFill>
                  <a:schemeClr val="tx1">
                    <a:lumMod val="75000"/>
                    <a:lumOff val="25000"/>
                  </a:schemeClr>
                </a:solidFill>
                <a:cs typeface="Calibri Light"/>
              </a:rPr>
              <a:t>Emotional Intelligence Education Program </a:t>
            </a:r>
            <a:endParaRPr lang="en-CA" sz="1600" dirty="0">
              <a:solidFill>
                <a:schemeClr val="tx1">
                  <a:lumMod val="75000"/>
                  <a:lumOff val="25000"/>
                </a:schemeClr>
              </a:solidFill>
              <a:cs typeface="Calibri Light"/>
            </a:endParaRPr>
          </a:p>
        </p:txBody>
      </p:sp>
    </p:spTree>
    <p:extLst>
      <p:ext uri="{BB962C8B-B14F-4D97-AF65-F5344CB8AC3E}">
        <p14:creationId xmlns:p14="http://schemas.microsoft.com/office/powerpoint/2010/main" val="3494755693"/>
      </p:ext>
    </p:extLst>
  </p:cSld>
  <p:clrMap bg1="lt1" tx1="dk1" bg2="lt2" tx2="dk2" accent1="accent1" accent2="accent2" accent3="accent3" accent4="accent4" accent5="accent5" accent6="accent6" hlink="hlink" folHlink="folHlink"/>
  <p:sldLayoutIdLst>
    <p:sldLayoutId id="214748364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A4036C-237A-4BC5-81CB-A9A3186D4750}"/>
              </a:ext>
            </a:extLst>
          </p:cNvPr>
          <p:cNvSpPr/>
          <p:nvPr userDrawn="1"/>
        </p:nvSpPr>
        <p:spPr>
          <a:xfrm>
            <a:off x="0" y="0"/>
            <a:ext cx="9144000" cy="986599"/>
          </a:xfrm>
          <a:prstGeom prst="rect">
            <a:avLst/>
          </a:prstGeom>
          <a:gradFill>
            <a:gsLst>
              <a:gs pos="100000">
                <a:srgbClr val="8B1847">
                  <a:alpha val="20000"/>
                </a:srgbClr>
              </a:gs>
              <a:gs pos="35000">
                <a:schemeClr val="bg1"/>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93FA1F55-46BE-43EE-A130-2E2789D1233A}"/>
              </a:ext>
            </a:extLst>
          </p:cNvPr>
          <p:cNvSpPr txBox="1"/>
          <p:nvPr userDrawn="1"/>
        </p:nvSpPr>
        <p:spPr>
          <a:xfrm>
            <a:off x="324118" y="393313"/>
            <a:ext cx="4519442" cy="369332"/>
          </a:xfrm>
          <a:prstGeom prst="rect">
            <a:avLst/>
          </a:prstGeom>
          <a:noFill/>
        </p:spPr>
        <p:txBody>
          <a:bodyPr wrap="none" rtlCol="0">
            <a:spAutoFit/>
          </a:bodyPr>
          <a:lstStyle/>
          <a:p>
            <a:r>
              <a:rPr lang="en-US" dirty="0">
                <a:solidFill>
                  <a:srgbClr val="8B1847"/>
                </a:solidFill>
                <a:cs typeface="Calibri Light"/>
              </a:rPr>
              <a:t>Module 2–Understand Emotions and Empathy</a:t>
            </a:r>
            <a:endParaRPr lang="en-CA" dirty="0">
              <a:solidFill>
                <a:srgbClr val="8B1847"/>
              </a:solidFill>
              <a:cs typeface="Calibri Light"/>
            </a:endParaRPr>
          </a:p>
        </p:txBody>
      </p:sp>
      <p:sp>
        <p:nvSpPr>
          <p:cNvPr id="9" name="TextBox 8">
            <a:extLst>
              <a:ext uri="{FF2B5EF4-FFF2-40B4-BE49-F238E27FC236}">
                <a16:creationId xmlns:a16="http://schemas.microsoft.com/office/drawing/2014/main" id="{DC09D7B7-0E8E-423D-B260-32C22A466108}"/>
              </a:ext>
            </a:extLst>
          </p:cNvPr>
          <p:cNvSpPr txBox="1"/>
          <p:nvPr userDrawn="1"/>
        </p:nvSpPr>
        <p:spPr>
          <a:xfrm>
            <a:off x="324118" y="132601"/>
            <a:ext cx="3688931" cy="338554"/>
          </a:xfrm>
          <a:prstGeom prst="rect">
            <a:avLst/>
          </a:prstGeom>
          <a:noFill/>
        </p:spPr>
        <p:txBody>
          <a:bodyPr wrap="none" rtlCol="0">
            <a:spAutoFit/>
          </a:bodyPr>
          <a:lstStyle/>
          <a:p>
            <a:r>
              <a:rPr lang="en-US" sz="1600" dirty="0">
                <a:solidFill>
                  <a:schemeClr val="tx1">
                    <a:lumMod val="75000"/>
                    <a:lumOff val="25000"/>
                  </a:schemeClr>
                </a:solidFill>
                <a:cs typeface="Calibri Light"/>
              </a:rPr>
              <a:t>Emotional Intelligence Education Program </a:t>
            </a:r>
            <a:endParaRPr lang="en-CA" sz="1600" dirty="0">
              <a:solidFill>
                <a:schemeClr val="tx1">
                  <a:lumMod val="75000"/>
                  <a:lumOff val="25000"/>
                </a:schemeClr>
              </a:solidFill>
              <a:cs typeface="Calibri Light"/>
            </a:endParaRPr>
          </a:p>
        </p:txBody>
      </p:sp>
      <p:sp>
        <p:nvSpPr>
          <p:cNvPr id="10" name="TextBox 9">
            <a:extLst>
              <a:ext uri="{FF2B5EF4-FFF2-40B4-BE49-F238E27FC236}">
                <a16:creationId xmlns:a16="http://schemas.microsoft.com/office/drawing/2014/main" id="{FF3D9D6A-9CB7-4956-B4D7-5AA07E79800B}"/>
              </a:ext>
            </a:extLst>
          </p:cNvPr>
          <p:cNvSpPr txBox="1"/>
          <p:nvPr userDrawn="1"/>
        </p:nvSpPr>
        <p:spPr>
          <a:xfrm>
            <a:off x="6688931" y="203716"/>
            <a:ext cx="1683544" cy="461665"/>
          </a:xfrm>
          <a:prstGeom prst="rect">
            <a:avLst/>
          </a:prstGeom>
          <a:noFill/>
        </p:spPr>
        <p:txBody>
          <a:bodyPr wrap="square">
            <a:spAutoFit/>
          </a:bodyPr>
          <a:lstStyle/>
          <a:p>
            <a:r>
              <a:rPr lang="en-US" sz="2400" b="1" i="1" cap="none" spc="0" dirty="0">
                <a:ln w="12700">
                  <a:solidFill>
                    <a:schemeClr val="accent3">
                      <a:lumMod val="50000"/>
                    </a:schemeClr>
                  </a:solidFill>
                  <a:prstDash val="solid"/>
                </a:ln>
                <a:solidFill>
                  <a:srgbClr val="8B1847"/>
                </a:solidFill>
                <a:effectLst>
                  <a:innerShdw blurRad="177800">
                    <a:schemeClr val="accent3">
                      <a:lumMod val="50000"/>
                    </a:schemeClr>
                  </a:innerShdw>
                </a:effectLst>
                <a:latin typeface="+mj-lt"/>
              </a:rPr>
              <a:t>ACTIVITY</a:t>
            </a:r>
            <a:endParaRPr lang="en-CA" sz="2400" dirty="0">
              <a:solidFill>
                <a:srgbClr val="8B1847"/>
              </a:solidFill>
            </a:endParaRPr>
          </a:p>
        </p:txBody>
      </p:sp>
    </p:spTree>
    <p:extLst>
      <p:ext uri="{BB962C8B-B14F-4D97-AF65-F5344CB8AC3E}">
        <p14:creationId xmlns:p14="http://schemas.microsoft.com/office/powerpoint/2010/main" val="423045603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tobyelwin.com/glass-half-empty-of-an-appreciative-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5378CB-665D-4D5E-B7B9-451FC64F8818}"/>
              </a:ext>
            </a:extLst>
          </p:cNvPr>
          <p:cNvSpPr>
            <a:spLocks noGrp="1"/>
          </p:cNvSpPr>
          <p:nvPr>
            <p:ph type="title"/>
          </p:nvPr>
        </p:nvSpPr>
        <p:spPr>
          <a:xfrm>
            <a:off x="600074" y="1385636"/>
            <a:ext cx="8000999" cy="367292"/>
          </a:xfrm>
        </p:spPr>
        <p:txBody>
          <a:bodyPr>
            <a:normAutofit fontScale="90000"/>
          </a:bodyPr>
          <a:lstStyle/>
          <a:p>
            <a:br>
              <a:rPr lang="en-CA" sz="1800" dirty="0">
                <a:solidFill>
                  <a:srgbClr val="2F5496"/>
                </a:solidFill>
                <a:latin typeface="Calibri" panose="020F0502020204030204" pitchFamily="34" charset="0"/>
                <a:ea typeface="Times New Roman" panose="02020603050405020304" pitchFamily="18" charset="0"/>
                <a:cs typeface="Times New Roman" panose="02020603050405020304" pitchFamily="18" charset="0"/>
              </a:rPr>
            </a:br>
            <a:r>
              <a:rPr lang="en-CA" sz="3100" dirty="0">
                <a:effectLst/>
                <a:latin typeface="+mn-lt"/>
                <a:ea typeface="Times New Roman" panose="02020603050405020304" pitchFamily="18" charset="0"/>
                <a:cs typeface="Times New Roman" panose="02020603050405020304" pitchFamily="18" charset="0"/>
              </a:rPr>
              <a:t>Reframing: </a:t>
            </a:r>
            <a:r>
              <a:rPr lang="en-CA" sz="2700" dirty="0">
                <a:effectLst/>
                <a:latin typeface="+mn-lt"/>
                <a:ea typeface="Times New Roman" panose="02020603050405020304" pitchFamily="18" charset="0"/>
                <a:cs typeface="Times New Roman" panose="02020603050405020304" pitchFamily="18" charset="0"/>
              </a:rPr>
              <a:t>Facilitator Lead Discussion </a:t>
            </a:r>
            <a:endParaRPr lang="en-CA" sz="2700" dirty="0"/>
          </a:p>
        </p:txBody>
      </p:sp>
      <p:sp>
        <p:nvSpPr>
          <p:cNvPr id="5" name="TextBox 4">
            <a:extLst>
              <a:ext uri="{FF2B5EF4-FFF2-40B4-BE49-F238E27FC236}">
                <a16:creationId xmlns:a16="http://schemas.microsoft.com/office/drawing/2014/main" id="{894B9E33-BD43-464F-A0B7-669CCA5A2F26}"/>
              </a:ext>
            </a:extLst>
          </p:cNvPr>
          <p:cNvSpPr txBox="1"/>
          <p:nvPr/>
        </p:nvSpPr>
        <p:spPr>
          <a:xfrm>
            <a:off x="2819400" y="1932182"/>
            <a:ext cx="5430078" cy="2262158"/>
          </a:xfrm>
          <a:prstGeom prst="rect">
            <a:avLst/>
          </a:prstGeom>
          <a:noFill/>
        </p:spPr>
        <p:txBody>
          <a:bodyPr wrap="square">
            <a:spAutoFit/>
          </a:bodyPr>
          <a:lstStyle/>
          <a:p>
            <a:pPr marL="285750" indent="-285750">
              <a:spcBef>
                <a:spcPts val="600"/>
              </a:spcBef>
              <a:buFont typeface="Arial" panose="020B0604020202020204" pitchFamily="34" charset="0"/>
              <a:buChar char="•"/>
            </a:pPr>
            <a:r>
              <a:rPr lang="en-CA" dirty="0">
                <a:effectLst/>
                <a:latin typeface="Calibri" panose="020F0502020204030204" pitchFamily="34" charset="0"/>
                <a:ea typeface="Calibri" panose="020F0502020204030204" pitchFamily="34" charset="0"/>
                <a:cs typeface="Times New Roman" panose="02020603050405020304" pitchFamily="18" charset="0"/>
              </a:rPr>
              <a:t>An active effort to look at a problem or situation in a different way. </a:t>
            </a:r>
          </a:p>
          <a:p>
            <a:pPr marL="285750" indent="-285750">
              <a:spcBef>
                <a:spcPts val="600"/>
              </a:spcBef>
              <a:buFont typeface="Arial" panose="020B0604020202020204" pitchFamily="34" charset="0"/>
              <a:buChar char="•"/>
            </a:pPr>
            <a:r>
              <a:rPr lang="en-CA" dirty="0">
                <a:effectLst/>
                <a:latin typeface="Calibri" panose="020F0502020204030204" pitchFamily="34" charset="0"/>
                <a:ea typeface="Calibri" panose="020F0502020204030204" pitchFamily="34" charset="0"/>
                <a:cs typeface="Times New Roman" panose="02020603050405020304" pitchFamily="18" charset="0"/>
              </a:rPr>
              <a:t>The purpose of reframing is to look at the situation with new eyes and in a more positive light. </a:t>
            </a:r>
          </a:p>
          <a:p>
            <a:pPr marL="285750" indent="-285750">
              <a:spcBef>
                <a:spcPts val="600"/>
              </a:spcBef>
              <a:buFont typeface="Arial" panose="020B0604020202020204" pitchFamily="34" charset="0"/>
              <a:buChar char="•"/>
            </a:pPr>
            <a:r>
              <a:rPr lang="en-CA" dirty="0">
                <a:effectLst/>
                <a:latin typeface="Calibri" panose="020F0502020204030204" pitchFamily="34" charset="0"/>
                <a:ea typeface="Calibri" panose="020F0502020204030204" pitchFamily="34" charset="0"/>
                <a:cs typeface="Times New Roman" panose="02020603050405020304" pitchFamily="18" charset="0"/>
              </a:rPr>
              <a:t>Reframing a caregiver’s situation, shows you understand their perspective </a:t>
            </a:r>
          </a:p>
          <a:p>
            <a:pPr>
              <a:spcBef>
                <a:spcPts val="600"/>
              </a:spcBef>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A picture containing cup, table, container, glass&#10;&#10;Description automatically generated">
            <a:extLst>
              <a:ext uri="{FF2B5EF4-FFF2-40B4-BE49-F238E27FC236}">
                <a16:creationId xmlns:a16="http://schemas.microsoft.com/office/drawing/2014/main" id="{A4A05C79-F24B-0400-E66F-D5D9D98CBC5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66753" y="2082817"/>
            <a:ext cx="1944343" cy="1749909"/>
          </a:xfrm>
          <a:prstGeom prst="rect">
            <a:avLst/>
          </a:prstGeom>
        </p:spPr>
      </p:pic>
      <p:sp>
        <p:nvSpPr>
          <p:cNvPr id="9" name="TextBox 8">
            <a:extLst>
              <a:ext uri="{FF2B5EF4-FFF2-40B4-BE49-F238E27FC236}">
                <a16:creationId xmlns:a16="http://schemas.microsoft.com/office/drawing/2014/main" id="{B78ACCA3-31A2-46B3-9854-345F5576542E}"/>
              </a:ext>
            </a:extLst>
          </p:cNvPr>
          <p:cNvSpPr txBox="1"/>
          <p:nvPr/>
        </p:nvSpPr>
        <p:spPr>
          <a:xfrm>
            <a:off x="666753" y="3983361"/>
            <a:ext cx="8029573" cy="1431161"/>
          </a:xfrm>
          <a:prstGeom prst="rect">
            <a:avLst/>
          </a:prstGeom>
          <a:noFill/>
        </p:spPr>
        <p:txBody>
          <a:bodyPr wrap="square">
            <a:spAutoFit/>
          </a:bodyPr>
          <a:lstStyle/>
          <a:p>
            <a:pPr>
              <a:spcBef>
                <a:spcPts val="600"/>
              </a:spcBef>
            </a:pPr>
            <a:r>
              <a:rPr lang="en-CA" b="1" dirty="0">
                <a:latin typeface="Calibri" panose="020F0502020204030204" pitchFamily="34" charset="0"/>
                <a:ea typeface="Calibri" panose="020F0502020204030204" pitchFamily="34" charset="0"/>
                <a:cs typeface="Times New Roman" panose="02020603050405020304" pitchFamily="18" charset="0"/>
              </a:rPr>
              <a:t>T</a:t>
            </a:r>
            <a:r>
              <a:rPr lang="en-CA" b="1" dirty="0">
                <a:effectLst/>
                <a:latin typeface="Calibri" panose="020F0502020204030204" pitchFamily="34" charset="0"/>
                <a:ea typeface="Calibri" panose="020F0502020204030204" pitchFamily="34" charset="0"/>
                <a:cs typeface="Times New Roman" panose="02020603050405020304" pitchFamily="18" charset="0"/>
              </a:rPr>
              <a:t>hree ways to reframe situations</a:t>
            </a:r>
          </a:p>
          <a:p>
            <a:pPr>
              <a:spcBef>
                <a:spcPts val="600"/>
              </a:spcBef>
            </a:pPr>
            <a:r>
              <a:rPr lang="en-CA" dirty="0">
                <a:effectLst/>
                <a:latin typeface="Calibri" panose="020F0502020204030204" pitchFamily="34" charset="0"/>
                <a:ea typeface="Calibri" panose="020F0502020204030204" pitchFamily="34" charset="0"/>
                <a:cs typeface="Times New Roman" panose="02020603050405020304" pitchFamily="18" charset="0"/>
              </a:rPr>
              <a:t>1. Shift from being passive accepting to actively finding solutions. </a:t>
            </a:r>
          </a:p>
          <a:p>
            <a:pPr>
              <a:spcBef>
                <a:spcPts val="600"/>
              </a:spcBef>
            </a:pPr>
            <a:r>
              <a:rPr lang="en-CA" dirty="0">
                <a:effectLst/>
                <a:latin typeface="Calibri" panose="020F0502020204030204" pitchFamily="34" charset="0"/>
                <a:ea typeface="Calibri" panose="020F0502020204030204" pitchFamily="34" charset="0"/>
                <a:cs typeface="Times New Roman" panose="02020603050405020304" pitchFamily="18" charset="0"/>
              </a:rPr>
              <a:t>2. Shift from liabilities to assets. Looking for the “silver lining in every cloud”</a:t>
            </a:r>
          </a:p>
          <a:p>
            <a:pPr>
              <a:spcBef>
                <a:spcPts val="600"/>
              </a:spcBef>
            </a:pPr>
            <a:r>
              <a:rPr lang="en-CA" dirty="0">
                <a:effectLst/>
                <a:latin typeface="Calibri" panose="020F0502020204030204" pitchFamily="34" charset="0"/>
                <a:ea typeface="Calibri" panose="020F0502020204030204" pitchFamily="34" charset="0"/>
                <a:cs typeface="Times New Roman" panose="02020603050405020304" pitchFamily="18" charset="0"/>
              </a:rPr>
              <a:t>3. Shift from negative thinking to positive thinking.</a:t>
            </a:r>
          </a:p>
        </p:txBody>
      </p:sp>
    </p:spTree>
    <p:extLst>
      <p:ext uri="{BB962C8B-B14F-4D97-AF65-F5344CB8AC3E}">
        <p14:creationId xmlns:p14="http://schemas.microsoft.com/office/powerpoint/2010/main" val="19211496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7726</TotalTime>
  <Words>368</Words>
  <Application>Microsoft Macintosh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vt:i4>
      </vt:variant>
    </vt:vector>
  </HeadingPairs>
  <TitlesOfParts>
    <vt:vector size="9" baseType="lpstr">
      <vt:lpstr>Arial</vt:lpstr>
      <vt:lpstr>Calibri</vt:lpstr>
      <vt:lpstr>Calibri Light</vt:lpstr>
      <vt:lpstr>Times New Roman</vt:lpstr>
      <vt:lpstr>Office Theme</vt:lpstr>
      <vt:lpstr>1_Custom Design</vt:lpstr>
      <vt:lpstr>Custom Design</vt:lpstr>
      <vt:lpstr>2_Custom Design</vt:lpstr>
      <vt:lpstr> Reframing: Facilitator Lead Discussion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 Henson</dc:creator>
  <cp:lastModifiedBy>Lourdes Betancourt Betancourt</cp:lastModifiedBy>
  <cp:revision>28</cp:revision>
  <dcterms:created xsi:type="dcterms:W3CDTF">2021-07-28T17:31:54Z</dcterms:created>
  <dcterms:modified xsi:type="dcterms:W3CDTF">2022-07-14T17:18:44Z</dcterms:modified>
</cp:coreProperties>
</file>